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79" r:id="rId6"/>
    <p:sldId id="280" r:id="rId7"/>
    <p:sldId id="261" r:id="rId8"/>
    <p:sldId id="262" r:id="rId9"/>
    <p:sldId id="283" r:id="rId10"/>
    <p:sldId id="265" r:id="rId11"/>
    <p:sldId id="266" r:id="rId12"/>
    <p:sldId id="268" r:id="rId13"/>
    <p:sldId id="281" r:id="rId14"/>
    <p:sldId id="270" r:id="rId15"/>
    <p:sldId id="263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ГЕОГРАФИИ И ПРИРОДОПОЛЬЗОВАНИЯ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239" y="5063540"/>
            <a:ext cx="73060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165" y="2482184"/>
            <a:ext cx="630177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 №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Правовой режим земель сельскохозяйственного назначения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402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5B919-6CEA-43FA-95D0-F34669603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3" y="33001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905C2-69A0-422E-8C1C-140ADAFC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" y="4332321"/>
            <a:ext cx="1143389" cy="11332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DCDD2-5DBB-46A1-990C-CA98991E49F5}"/>
              </a:ext>
            </a:extLst>
          </p:cNvPr>
          <p:cNvSpPr/>
          <p:nvPr/>
        </p:nvSpPr>
        <p:spPr>
          <a:xfrm>
            <a:off x="933539" y="6483824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70EA45-FB7C-4435-AB2B-5CC5A55B2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01">
            <a:off x="952329" y="1987988"/>
            <a:ext cx="872035" cy="8720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2800" y="18238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Включение земельных участков, перечисленных в пункте 2 настоящей статьи, в состав специального земельного фонда производится по решению исполнительного органа района (города).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2800" y="40217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Включение в состав специального земельного фонда земельных участков, не используемых по назначению или используемых с нарушением законодательства Республики Казахстан, от государственных землепользователей осуществляется на основании одностороннего решения районного (городского) исполнительного органа.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8084" y="234694"/>
            <a:ext cx="935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Земельные участки для личного подсобного хозяйства, садоводства и дачного строительства </a:t>
            </a:r>
            <a:endParaRPr lang="ru-RU" sz="2000" dirty="0"/>
          </a:p>
          <a:p>
            <a:r>
              <a:rPr lang="ru-RU" sz="2000" dirty="0"/>
              <a:t>Гражданам Республики Казахстан для ведения личного подсобного хозяйства предоставляются земельные участки из земель сельских населенных пунктов. </a:t>
            </a:r>
          </a:p>
          <a:p>
            <a:r>
              <a:rPr lang="ru-RU" sz="2000" dirty="0"/>
              <a:t>Земельный участок для ведения личного подсобного хозяйства состоит из приусадебного и полевого наделов. 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93A2A8-FB52-4753-BDD9-E3218E94D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5" y="2259168"/>
            <a:ext cx="2125642" cy="1187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31871" y="37686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Приусадебный надел предоставляется в границах (черте) сельских населенных пунктов и используется для производства сельскохозяйственной продукции, а также возведения жилого дома, хозяйственно-бытовых построек в соответствии 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законодательством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Республики Казахстан об архитектурной, градостроительной и строительной 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758" y="26064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Земельные участки для ведения крестьянского или фермерского хозяйства </a:t>
            </a:r>
            <a:endParaRPr lang="ru-RU" sz="2000" dirty="0"/>
          </a:p>
          <a:p>
            <a:r>
              <a:rPr lang="ru-RU" sz="2000" dirty="0"/>
              <a:t>Для ведения крестьянского или фермерского хозяйства земельные участки предоставляются гражданам Республики Казахстан на праве частной собственности или на праве временного возмездного землепользования (аренды) сроком от 10 до 49 лет, а для ведения отгонного животноводства (сезонные пастбища) на праве временного безвозмездного землепользования в соответствии с настоящим Кодексом и законодательством Республики Казахстан </a:t>
            </a:r>
            <a:r>
              <a:rPr lang="ru-RU" sz="2000" b="1" dirty="0"/>
              <a:t>о крестьянском (фермерском) хозяйстве</a:t>
            </a:r>
            <a:r>
              <a:rPr lang="ru-RU" sz="2000" dirty="0"/>
              <a:t>. 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922914" y="6500713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EE93F-3AEA-440D-AE5E-A5671B612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47" y="916304"/>
            <a:ext cx="1578753" cy="15787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03372" y="43001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Преимущественным правом получения земельного участка для ведения крестьянского или фермерского хозяйства пользуются граждане, которые будут вести хозяйство на основе личного трудового участия, обладающие специальными сельскохозяйственными знаниями и квалификацией, имеющие практический опыт работы в сельском хозяйстве и проживающие в данном районе, городе, селе, поселке.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291" y="19720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Возмещение потерь сельскохозяйственного производства </a:t>
            </a:r>
            <a:endParaRPr lang="ru-RU" sz="2000" dirty="0"/>
          </a:p>
          <a:p>
            <a:r>
              <a:rPr lang="ru-RU" sz="2000" dirty="0"/>
              <a:t>Потери сельскохозяйственного производства, вызванные изъятием сельскохозяйственных угодий для использования их в целях, не связанных с ведением сельского хозяйства, подлежат возмещению в доход бюджета в целях сохранения уровня сельскохозяйственного производства путем восстановления площадей сельскохозяйственных угодий и их качества. 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500CD1-84E3-4F3A-A2DF-7D1C1C74EA7C}"/>
              </a:ext>
            </a:extLst>
          </p:cNvPr>
          <p:cNvSpPr/>
          <p:nvPr/>
        </p:nvSpPr>
        <p:spPr>
          <a:xfrm>
            <a:off x="6023382" y="490933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a-ET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CF96B-BA92-4854-8403-796EFFB1FE7A}"/>
              </a:ext>
            </a:extLst>
          </p:cNvPr>
          <p:cNvSpPr/>
          <p:nvPr/>
        </p:nvSpPr>
        <p:spPr>
          <a:xfrm>
            <a:off x="2297371" y="2327671"/>
            <a:ext cx="501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aa-ET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1F773C-6054-4429-BAC3-D6D22582D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69" y="1131298"/>
            <a:ext cx="1301902" cy="1301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62244" y="36405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Возмещение потерь сельскохозяйственного производства производится лицами, которым предоставляются сельскохозяйственные угодья из состава всех категорий земель, за исключением земель промышленности, транспорта, связи, обороны, национальной безопасности и иного несельскохозяйственного назначения, для нужд, не связанных с ведением сельского хозяйства, а также лицами, для которых устанавливаются охранные, санитарные и защитные зоны. 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E72C14-D0B3-4557-850E-446036A96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61" y="4301338"/>
            <a:ext cx="1726368" cy="15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021171" y="917643"/>
            <a:ext cx="10064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Потери сельскохозяйственного производства подлежат возмещению также при изменении целевого назначения сельскохозяйственных угодий, находящихся в землепользовании или собственности граждан и юридических лиц. </a:t>
            </a:r>
          </a:p>
          <a:p>
            <a:r>
              <a:rPr lang="ru-RU" sz="2000" dirty="0"/>
              <a:t>Потери сельскохозяйственного производства подлежат возмещению в шестимесячный срок с момента принятия решения о предоставлении права на земельный участок или изменений целевого назначения сельскохозяйственных угодий.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3" y="2615778"/>
            <a:ext cx="629747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601" y="394657"/>
            <a:ext cx="8895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 возмещения потерь освобождаются физические и юридические лица, которым земельные участки предоставляются для: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индивидуального жилищного строительства, строительства школ, дошкольных организаций, организаций среднего, технического и профессионального,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послесреднего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образования, лечебных заведений и объектов культурно-бытового назначения в границах населенных пунктов;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строительства мелиоративных систем;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3) строительства прудовых и озерных рыбных хозяйств, рыбопитомников, нерестово-выростных хозяйств и рыбоводных заводов;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4) строительства объектов, обеспечивающих охрану окружающей среды, не вызывающих ухудшения состояния прилегающих земельных угодий;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5) лесомелиорации деградированных угодий, земель, загрязненных химическими и радиоактивными веществами;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6) строительства объектов, связанных с ведением сельского хозяйства.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Потери не возмещаются также при предоставлении земельных участков государственным природным заповедникам, государственным национальным природным паркам, государственным природным резерватам, государственным региональным природным паркам, государственным зоологическим паркам, государственным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0202" y="2097957"/>
            <a:ext cx="65745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Нормативы возмещения потерь </a:t>
            </a:r>
            <a:r>
              <a:rPr lang="ru-RU" dirty="0"/>
              <a:t>сельскохозяйственного производства, вызванных изъятием сельскохозяйственных угодий для использования их в целях, не связанных с ведением сельского хозяйства, устанавливаются центральным уполномоченным органом. </a:t>
            </a:r>
          </a:p>
          <a:p>
            <a:r>
              <a:rPr lang="ru-RU" dirty="0"/>
              <a:t>Потери возмещаются в полном объеме при изъятии сельскохозяйственных угодий во временное пользование с условием рекультивации нарушенных земель под несельскохозяйственные и нелесные угодья. </a:t>
            </a:r>
          </a:p>
          <a:p>
            <a:r>
              <a:rPr lang="ru-RU" dirty="0"/>
              <a:t>В случае нанесения плодородного слоя почвы на малопродуктивные или непродуктивные угодья за счет средств юридического или физического лица, которому предоставляется земельный участок, потери возмещаются с зачетом сумм, затрачиваемых на восстановление угодий, в </a:t>
            </a:r>
            <a:r>
              <a:rPr lang="ru-RU" b="1" dirty="0"/>
              <a:t>порядке</a:t>
            </a:r>
            <a:r>
              <a:rPr lang="ru-RU" dirty="0"/>
              <a:t>, определяемом центральным уполномоченным органом.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2" y="230868"/>
            <a:ext cx="720492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2" y="920925"/>
            <a:ext cx="10705381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Республика Казахстан. Конституция принята на республиканском референдуме 30 августа 1995 г. // Ведомости Парламента Республики Казахстан, 1996 г., N 4, ст. 217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Экологический Кодекс Республики Казахстан от 02.01.2021 года //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https://adilet.zan.kz/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Закон «О доступе к информации» // https://online.zakon.kz/Document/?doc_id=39415981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 Закон Республики Казахстан от 12 декабря 2019 года № 279-VІ ЗРК. О ратификации Протокола о регистрах выбросов и переноса загрязнителей к Конвенции о доступе к информации, участию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общественности в процессе принятия решений и доступе к правосудию по вопросам,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касающимся окружающей среды// Ведомости Парламента РК 2019 г., № 23,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98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FE9F8-F9A8-1D23-AD27-F1E9E76218D4}"/>
              </a:ext>
            </a:extLst>
          </p:cNvPr>
          <p:cNvSpPr txBox="1"/>
          <p:nvPr/>
        </p:nvSpPr>
        <p:spPr>
          <a:xfrm>
            <a:off x="489842" y="4670061"/>
            <a:ext cx="1093580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Приказ Министра экологии, геологии и природных ресурсов Республики Казахстан от 31 августа 2021 года № 346. Об утверждении Правил ведения регистра выбросов и переноса загрязнителей [Электронный ресурс] URL: https://adilet.zan.kz/rus/docs/V2100024214/history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Протокол о Регистрах выбросов и переноса загрязнителей [Электронный ресурс] URL: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https://www.un.org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8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707330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3" y="903796"/>
            <a:ext cx="10880122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Проблемы правового регулирования цифровизации экологической информации в Республике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Казахстан. Коллективная монография под редакцией Еркинбаевой Л.К. - Талдыкорган: 2021. 93с.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Ерeжепқызы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Р. Правовое регулирование доступа общественности к экологической информации сравнительный анализ национального и зарубежного законодательства). Диссертация на соискание ученой степени доктора философии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Алматы 2018. [Электронный ресурс]. URL:  www.kaznu.kz/content/files/pages</a:t>
            </a:r>
          </a:p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Environmental Sustainability through Digitalization in Finnish Public and Private Sector Organizations Master´s thesis Helsinki, 22.11.2017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https://aaltodoc.aalto.fi/bitstream/handle/123456789/29205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and digitalization – an agenda for the future [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ресурс].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URL:   https://www.helsinki.fi/sites/default/files/atoms/files/ltl-report3.2.pdf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D.C. Esty.  Environmental Protection in the Information Age, New York University Law Review 79 (2004). – P. 36-45.</a:t>
            </a: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50" y="515081"/>
            <a:ext cx="5835124" cy="500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6A98E-A451-C7A3-454B-7E857ECB88D6}"/>
              </a:ext>
            </a:extLst>
          </p:cNvPr>
          <p:cNvSpPr txBox="1"/>
          <p:nvPr/>
        </p:nvSpPr>
        <p:spPr>
          <a:xfrm>
            <a:off x="378950" y="1104231"/>
            <a:ext cx="11055404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Environmental Sustainability through Digitalization in Finnish Public and Private Sector Organizations Master´s thesis Helsinki, 22.11.2017 [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and digitalization – an agenda for the future [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ресурс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]. URL:   https://www.helsinki.fi/sites/default/files/atoms/files/ltl-report3.2.pdf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F8ACD-F8E8-3E67-E3DA-2239111DB214}"/>
              </a:ext>
            </a:extLst>
          </p:cNvPr>
          <p:cNvSpPr txBox="1"/>
          <p:nvPr/>
        </p:nvSpPr>
        <p:spPr>
          <a:xfrm>
            <a:off x="419330" y="3628084"/>
            <a:ext cx="1158948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a-ET" dirty="0">
                <a:latin typeface="Arial" panose="020B0604020202020204" pitchFamily="34" charset="0"/>
                <a:cs typeface="Arial" panose="020B0604020202020204" pitchFamily="34" charset="0"/>
              </a:rPr>
              <a:t>https://www.freepng.ru/download/nature.html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a-ET" dirty="0">
                <a:latin typeface="Arial" panose="020B0604020202020204" pitchFamily="34" charset="0"/>
                <a:cs typeface="Arial" panose="020B0604020202020204" pitchFamily="34" charset="0"/>
              </a:rPr>
              <a:t>https://www.un.org/sustainabledevelopment/ru/sustainable-development-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C94E01-B6A3-B261-96F5-490A904D7109}"/>
              </a:ext>
            </a:extLst>
          </p:cNvPr>
          <p:cNvSpPr/>
          <p:nvPr/>
        </p:nvSpPr>
        <p:spPr>
          <a:xfrm>
            <a:off x="419330" y="3137311"/>
            <a:ext cx="294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6324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1.Понятие и состав земель сельскохозяйственного назначения </a:t>
            </a:r>
          </a:p>
          <a:p>
            <a:r>
              <a:rPr lang="ru-RU" b="1" dirty="0"/>
              <a:t>2.Использование орошаемых </a:t>
            </a:r>
            <a:r>
              <a:rPr lang="ru-RU" b="1" dirty="0" err="1"/>
              <a:t>инженерно</a:t>
            </a:r>
            <a:r>
              <a:rPr lang="ru-RU" b="1" dirty="0"/>
              <a:t> подготовленных земель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3.Специальный земельный фонд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4.Возмещение потерь сельскохозяйственного производства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232" y="2081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232" y="2698015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Раскрыть</a:t>
            </a:r>
            <a:r>
              <a:rPr lang="ru-RU" dirty="0"/>
              <a:t> </a:t>
            </a:r>
            <a:r>
              <a:rPr lang="ru-RU" b="1" dirty="0"/>
              <a:t>понятие и состав земель сельскохозяйственного назначения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855" y="960377"/>
            <a:ext cx="114522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Понятие и состав земель сельскохозяйственного назначения 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17613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 выбросов и переноса загрязнителей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691469" y="637943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68C205-E9E0-4061-B749-9FF9ACFE0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4555779" y="1543689"/>
            <a:ext cx="390474" cy="71908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8B60E8-9786-441E-A3E6-F0536D3D4BD7}"/>
              </a:ext>
            </a:extLst>
          </p:cNvPr>
          <p:cNvSpPr/>
          <p:nvPr/>
        </p:nvSpPr>
        <p:spPr>
          <a:xfrm>
            <a:off x="565650" y="2323835"/>
            <a:ext cx="4805916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Землями сельскохозяйственного назначения признаются земли, предоставленные для нужд сельского хозяйства или предназначенные для этих целей.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B31089-7860-4879-A830-2D709E0C221D}"/>
              </a:ext>
            </a:extLst>
          </p:cNvPr>
          <p:cNvSpPr/>
          <p:nvPr/>
        </p:nvSpPr>
        <p:spPr>
          <a:xfrm>
            <a:off x="6666148" y="2311224"/>
            <a:ext cx="5254319" cy="3469090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 В составе земель сельскохозяйственного назначения выделяются сельскохозяйственные угодья и земли, занятые внутрихозяйственными дорогами, коммуникациями, замкнутыми водоемами, мелиоративной сетью, постройками и сооружениями, необходимыми для функционирования сельского хозяйства, а также прочие угодья (солонцы, пески, такыры и другие прочие угодья, вкрапленные в массивы сельскохозяйственных угодий).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D26900-4535-4D36-930A-E837D88ED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9192">
            <a:off x="7126652" y="1493095"/>
            <a:ext cx="390474" cy="71908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7CAD549-C375-4F7A-8A7C-1850BAEAC94B}"/>
              </a:ext>
            </a:extLst>
          </p:cNvPr>
          <p:cNvSpPr/>
          <p:nvPr/>
        </p:nvSpPr>
        <p:spPr>
          <a:xfrm>
            <a:off x="634042" y="4437804"/>
            <a:ext cx="4805916" cy="1841236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 Сельскохозяйственные угодья подлежат особой охране. Использование этих земель в целях, не связанных с сельскохозяйственным производством, допускается в исключительных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6FDF7D-5694-4C9D-B691-6AA46AB3B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5016744" y="3815252"/>
            <a:ext cx="304721" cy="5611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D48C6F-0C2C-4718-AADF-0177B076A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78" y="1452240"/>
            <a:ext cx="1373571" cy="8905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BC7F06B-F0F2-439F-9372-1D949FC9C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0" y="4603513"/>
            <a:ext cx="1561910" cy="16977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9B0A21-D70E-4648-B19F-A27B92CB4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28" y="1483788"/>
            <a:ext cx="864916" cy="8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10" y="-372133"/>
            <a:ext cx="1145222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Пашня </a:t>
            </a:r>
            <a:r>
              <a:rPr lang="ru-RU" dirty="0"/>
              <a:t>- земельный участок, систематически обрабатываемый и используемый под посевы сельскохозяйственных культур, включая посевы многолетних трав, а также чистые пары. К пашне не относятся земельные участки сенокосов и пастбищ, занятые посевами предварительных культур (в течение не более трех лет), распаханные с целью коренного улучшения, а также междурядья садов, используемые под посевы.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291510" y="247826"/>
            <a:ext cx="989820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026" name="Picture 2" descr="газон, лужок PNG изобра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21" y="1833701"/>
            <a:ext cx="3890912" cy="20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6169" y="2628688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Залежь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земельный участок, который ранее находился в составе пашни и более одного года, начиная с осени, не используется для посева сельскохозяйственных культур и не подготовлен под пар.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157" y="14554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Многолетние насаждения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земельные участки, используемые под искусственно созданные древесные, кустарниковые многолетние насаждения, предназначенные для получения урожая плодово-ягодной, технической и лекарственной продукции, а также для декоративного оформления территории.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F773C-6054-4429-BAC3-D6D22582D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40" y="203754"/>
            <a:ext cx="2034673" cy="20346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157" y="284807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Естественные сенокосы и пастбища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земельные участки, систематически используемые под сенокошение и для выпаса животных.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Сенокосы и пастбища коренного улучшения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участки сенокосов и пастбищ, на которых путем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залужения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создан новый травостой.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12AA9-09DE-4843-B57F-5A05B809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5" y="1566413"/>
            <a:ext cx="1000442" cy="1011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24" y="4389403"/>
            <a:ext cx="1251183" cy="105099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724095" y="598413"/>
            <a:ext cx="808988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a-ET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250" y="4021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2</a:t>
            </a:r>
            <a:r>
              <a:rPr lang="ru-RU" b="1" dirty="0"/>
              <a:t>)Использование орошаемых </a:t>
            </a:r>
            <a:r>
              <a:rPr lang="ru-RU" b="1" dirty="0" err="1"/>
              <a:t>инженерно</a:t>
            </a:r>
            <a:r>
              <a:rPr lang="ru-RU" b="1" dirty="0"/>
              <a:t> подготовленных земель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4908" y="11283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 орошаемым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инженерно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подготовленным землям относятся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инженерно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спланированные земли, специально подготовленные для возделывания сельскохозяйственных культур, оснащенные оросительной, коллекторно-дренажной системой и сооружениями, на которых установлена научно обоснованная схема чередования (ротация) сельскохозяйственных культур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70715" y="33452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Схему чередования (ротацию) культур на орошаемых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инженерно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подготовленных землях утверждает местный исполнительный орган области, города республиканского значения, столицы, района, города областного значения. Земельные участки, связанные с единой схемой чередования (ротацией) культур и оросительной коллекторно-дренажной системой, признаются неделимыми. Данное правило распространяется и на земельные участки, распределенные до вступления в силу настоящего Кодекса, из состава орошаемых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инженерно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подготовленных земель.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47" y="155614"/>
            <a:ext cx="9446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aa-ET" dirty="0"/>
          </a:p>
          <a:p>
            <a:pPr algn="ctr"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90447-C9BD-414F-9397-824FA7909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97" y="927456"/>
            <a:ext cx="1955093" cy="1467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92" y="4256693"/>
            <a:ext cx="1305075" cy="130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21802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 ранее распределенных орошаемых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инженерно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подготовленных земель и признанных неделимыми осуществляется на праве общей (долевой, совместной) собственности (общего (долевого, совместного) землепользования), и выдел доли в натуре не допускается. Участник общей долевой собственности при выходе из состава участников имеет право на выплату ему стоимости его доли другими участниками общей долевой собственности либо продажу ее другому лицу в соответствии с правилами.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9971" y="37550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Нарушение требований, установленных пунктом 4 настоящей статьи, влечет за собой меры административного взыскания, предусмотренные законодательством Республики Казахстан об административных правонарушениях (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нерациональное использование земель сельскохозяйственного назначения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а также может служить основанием для принудительного изъятия земельного участка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50" y="268807"/>
            <a:ext cx="6096000" cy="504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Специальный земельный фонд 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110682" y="773112"/>
            <a:ext cx="660214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целях перераспределения земель между производителями сельскохозяйственной продукции формируется специальный земельный фонд за счет земель сельскохозяйственного назначения и земель запаса. В специальный земельный фонд </a:t>
            </a:r>
            <a:r>
              <a:rPr lang="ru-RU" dirty="0" err="1"/>
              <a:t>невключаются</a:t>
            </a:r>
            <a:r>
              <a:rPr lang="ru-RU" dirty="0"/>
              <a:t> участки земель, состояние которых не позволяет выращивать сельскохозяйственную продукцию, соответствующую санитарным нормам и требованиям.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8979" y="377393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Специальный земельный фонд формируется за счет земельных участков из земель сельскохозяйственного назначения, поступающих в этот фонд: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добровольном отказе от земельного участка;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нет наследников ни по закону, ни по завещанию либо ни один из наследников не принял наследство, либо все наследники лишены завещателем наследства, либо наследник отказался от наследства в пользу государства или отказался от наследства без указания, в пользу кого он отказывается от наследства.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1850</Words>
  <Application>Microsoft Office PowerPoint</Application>
  <PresentationFormat>Широкоэкранный</PresentationFormat>
  <Paragraphs>111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110</cp:revision>
  <dcterms:created xsi:type="dcterms:W3CDTF">2023-10-03T04:02:03Z</dcterms:created>
  <dcterms:modified xsi:type="dcterms:W3CDTF">2024-04-21T08:17:42Z</dcterms:modified>
</cp:coreProperties>
</file>